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77" r:id="rId12"/>
    <p:sldId id="271" r:id="rId13"/>
    <p:sldId id="267" r:id="rId14"/>
    <p:sldId id="268" r:id="rId15"/>
    <p:sldId id="269" r:id="rId16"/>
    <p:sldId id="270" r:id="rId17"/>
    <p:sldId id="276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4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32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B0C02-9EBC-4E8A-9279-DB982E795715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1B95A-6D7F-4C8F-857A-6D2CD0371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3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8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7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1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7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4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2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9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7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32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3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urple and white logo&#10;&#10;Description automatically generated">
            <a:extLst>
              <a:ext uri="{FF2B5EF4-FFF2-40B4-BE49-F238E27FC236}">
                <a16:creationId xmlns:a16="http://schemas.microsoft.com/office/drawing/2014/main" id="{57CDAB5D-E47E-D866-D776-51A77ED6A21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230188"/>
            <a:ext cx="600710" cy="59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8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0.png"/><Relationship Id="rId3" Type="http://schemas.openxmlformats.org/officeDocument/2006/relationships/image" Target="../media/image190.png"/><Relationship Id="rId7" Type="http://schemas.openxmlformats.org/officeDocument/2006/relationships/image" Target="../media/image23.png"/><Relationship Id="rId12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8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62881"/>
            <a:ext cx="12192001" cy="2852737"/>
          </a:xfrm>
        </p:spPr>
        <p:txBody>
          <a:bodyPr/>
          <a:lstStyle/>
          <a:p>
            <a:pPr algn="ctr"/>
            <a:r>
              <a:rPr lang="en-US" dirty="0"/>
              <a:t>Elements of Reinforcement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0" y="5357813"/>
            <a:ext cx="12109450" cy="150018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Hongning Wang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CS@THU</a:t>
            </a:r>
          </a:p>
        </p:txBody>
      </p:sp>
      <p:pic>
        <p:nvPicPr>
          <p:cNvPr id="1026" name="Picture 2" descr="Reinforcement Learning, Part 1: A Brief Introduction | by dan le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756" y="135231"/>
            <a:ext cx="7275500" cy="417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ECFC3-2EF0-FA42-A4B9-62ED05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D5FFB-4C9F-C5EA-A837-A94B4641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59BAD-463F-AF5F-C834-CAEB539E2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57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mapping from state to action</a:t>
                </a:r>
              </a:p>
              <a:p>
                <a:pPr lvl="1"/>
                <a:r>
                  <a:rPr lang="en-US" dirty="0"/>
                  <a:t>By the agent!</a:t>
                </a:r>
              </a:p>
              <a:p>
                <a:pPr lvl="1"/>
                <a:r>
                  <a:rPr lang="en-US" dirty="0"/>
                  <a:t>Deterministic or stochastic</a:t>
                </a:r>
              </a:p>
              <a:p>
                <a:pPr lvl="2"/>
                <a:r>
                  <a:rPr lang="en-US" b="0" dirty="0"/>
                  <a:t>Notation-wise: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v.s</a:t>
                </a:r>
                <a:r>
                  <a:rPr lang="en-US" dirty="0"/>
                  <a:t>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Optimal policy maximizes value</a:t>
                </a:r>
              </a:p>
              <a:p>
                <a:pPr lvl="2"/>
                <a:r>
                  <a:rPr lang="en-US" dirty="0"/>
                  <a:t>Value function gives us optimal policy?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18150" y="3482963"/>
            <a:ext cx="5184778" cy="2462990"/>
            <a:chOff x="3528811" y="3159987"/>
            <a:chExt cx="5184778" cy="2462990"/>
          </a:xfrm>
        </p:grpSpPr>
        <p:sp>
          <p:nvSpPr>
            <p:cNvPr id="8" name="Oval 7"/>
            <p:cNvSpPr/>
            <p:nvPr/>
          </p:nvSpPr>
          <p:spPr>
            <a:xfrm>
              <a:off x="4383110" y="3554569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5482272" y="3576222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3528811" y="4237149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6116392" y="5009883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17961" y="5065690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915142" y="4572000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872860" y="3286393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cxnSp>
          <p:nvCxnSpPr>
            <p:cNvPr id="15" name="Straight Arrow Connector 14"/>
            <p:cNvCxnSpPr>
              <a:stCxn id="10" idx="7"/>
              <a:endCxn id="8" idx="3"/>
            </p:cNvCxnSpPr>
            <p:nvPr/>
          </p:nvCxnSpPr>
          <p:spPr>
            <a:xfrm flipV="1">
              <a:off x="3814624" y="3840382"/>
              <a:ext cx="617524" cy="44580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5"/>
              <a:endCxn id="12" idx="1"/>
            </p:cNvCxnSpPr>
            <p:nvPr/>
          </p:nvCxnSpPr>
          <p:spPr>
            <a:xfrm>
              <a:off x="3814624" y="4522962"/>
              <a:ext cx="952375" cy="59176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6"/>
              <a:endCxn id="9" idx="2"/>
            </p:cNvCxnSpPr>
            <p:nvPr/>
          </p:nvCxnSpPr>
          <p:spPr>
            <a:xfrm>
              <a:off x="4717961" y="3721995"/>
              <a:ext cx="764311" cy="216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3" idx="1"/>
              <a:endCxn id="14" idx="4"/>
            </p:cNvCxnSpPr>
            <p:nvPr/>
          </p:nvCxnSpPr>
          <p:spPr>
            <a:xfrm flipH="1" flipV="1">
              <a:off x="7040286" y="3621244"/>
              <a:ext cx="923894" cy="99979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6"/>
              <a:endCxn id="14" idx="2"/>
            </p:cNvCxnSpPr>
            <p:nvPr/>
          </p:nvCxnSpPr>
          <p:spPr>
            <a:xfrm flipV="1">
              <a:off x="5817123" y="3453819"/>
              <a:ext cx="1055737" cy="28982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6"/>
              <a:endCxn id="11" idx="2"/>
            </p:cNvCxnSpPr>
            <p:nvPr/>
          </p:nvCxnSpPr>
          <p:spPr>
            <a:xfrm flipV="1">
              <a:off x="5052812" y="5177309"/>
              <a:ext cx="1063580" cy="5580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1" idx="6"/>
              <a:endCxn id="13" idx="2"/>
            </p:cNvCxnSpPr>
            <p:nvPr/>
          </p:nvCxnSpPr>
          <p:spPr>
            <a:xfrm flipV="1">
              <a:off x="6451243" y="4739426"/>
              <a:ext cx="1463899" cy="43788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2" idx="7"/>
              <a:endCxn id="9" idx="3"/>
            </p:cNvCxnSpPr>
            <p:nvPr/>
          </p:nvCxnSpPr>
          <p:spPr>
            <a:xfrm flipV="1">
              <a:off x="5003774" y="3862035"/>
              <a:ext cx="527536" cy="125269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8024199" y="3393865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</a:t>
              </a:r>
            </a:p>
          </p:txBody>
        </p:sp>
        <p:cxnSp>
          <p:nvCxnSpPr>
            <p:cNvPr id="24" name="Straight Arrow Connector 23"/>
            <p:cNvCxnSpPr>
              <a:stCxn id="13" idx="0"/>
              <a:endCxn id="23" idx="4"/>
            </p:cNvCxnSpPr>
            <p:nvPr/>
          </p:nvCxnSpPr>
          <p:spPr>
            <a:xfrm flipV="1">
              <a:off x="8082568" y="3728716"/>
              <a:ext cx="109057" cy="84328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4" idx="6"/>
              <a:endCxn id="23" idx="2"/>
            </p:cNvCxnSpPr>
            <p:nvPr/>
          </p:nvCxnSpPr>
          <p:spPr>
            <a:xfrm>
              <a:off x="7207711" y="3453819"/>
              <a:ext cx="816488" cy="10747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790681" y="3743648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950060" y="478657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26003" y="3344653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4094" y="420266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41158" y="5253645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46702" y="5017561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69722" y="328110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31677" y="4017933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198434" y="396984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542562" y="315998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36" name="Straight Arrow Connector 35"/>
            <p:cNvCxnSpPr>
              <a:stCxn id="12" idx="7"/>
              <a:endCxn id="14" idx="3"/>
            </p:cNvCxnSpPr>
            <p:nvPr/>
          </p:nvCxnSpPr>
          <p:spPr>
            <a:xfrm flipV="1">
              <a:off x="5003774" y="3572206"/>
              <a:ext cx="1918124" cy="15425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116392" y="4145858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0467362" y="5274578"/>
                <a:ext cx="11123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7362" y="5274578"/>
                <a:ext cx="1112356" cy="276999"/>
              </a:xfrm>
              <a:prstGeom prst="rect">
                <a:avLst/>
              </a:prstGeom>
              <a:blipFill>
                <a:blip r:embed="rId3"/>
                <a:stretch>
                  <a:fillRect l="-2732" t="-2174" r="-4372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0907783" y="3412223"/>
                <a:ext cx="9028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7783" y="3412223"/>
                <a:ext cx="902875" cy="276999"/>
              </a:xfrm>
              <a:prstGeom prst="rect">
                <a:avLst/>
              </a:prstGeom>
              <a:blipFill>
                <a:blip r:embed="rId4"/>
                <a:stretch>
                  <a:fillRect l="-3378" r="-608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209013" y="3286388"/>
                <a:ext cx="11240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013" y="3286388"/>
                <a:ext cx="1124026" cy="276999"/>
              </a:xfrm>
              <a:prstGeom prst="rect">
                <a:avLst/>
              </a:prstGeom>
              <a:blipFill>
                <a:blip r:embed="rId5"/>
                <a:stretch>
                  <a:fillRect l="-2717" r="-4348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579839" y="5706611"/>
                <a:ext cx="10978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839" y="5706611"/>
                <a:ext cx="1097865" cy="276999"/>
              </a:xfrm>
              <a:prstGeom prst="rect">
                <a:avLst/>
              </a:prstGeom>
              <a:blipFill>
                <a:blip r:embed="rId6"/>
                <a:stretch>
                  <a:fillRect l="-2762" r="-4420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900330" y="3567420"/>
                <a:ext cx="1119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330" y="3567420"/>
                <a:ext cx="1119345" cy="276999"/>
              </a:xfrm>
              <a:prstGeom prst="rect">
                <a:avLst/>
              </a:prstGeom>
              <a:blipFill>
                <a:blip r:embed="rId7"/>
                <a:stretch>
                  <a:fillRect l="-2717" r="-434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094987" y="5756945"/>
                <a:ext cx="10920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987" y="5756945"/>
                <a:ext cx="1092094" cy="276999"/>
              </a:xfrm>
              <a:prstGeom prst="rect">
                <a:avLst/>
              </a:prstGeom>
              <a:blipFill>
                <a:blip r:embed="rId8"/>
                <a:stretch>
                  <a:fillRect l="-2793" r="-4469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144546" y="4624431"/>
                <a:ext cx="11128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546" y="4624431"/>
                <a:ext cx="1112869" cy="276999"/>
              </a:xfrm>
              <a:prstGeom prst="rect">
                <a:avLst/>
              </a:prstGeom>
              <a:blipFill>
                <a:blip r:embed="rId9"/>
                <a:stretch>
                  <a:fillRect l="-2747" r="-494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036263" y="4246929"/>
                <a:ext cx="11090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263" y="4246929"/>
                <a:ext cx="1109086" cy="276999"/>
              </a:xfrm>
              <a:prstGeom prst="rect">
                <a:avLst/>
              </a:prstGeom>
              <a:blipFill>
                <a:blip r:embed="rId10"/>
                <a:stretch>
                  <a:fillRect l="-2747" r="-4945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022908" y="4943213"/>
                <a:ext cx="12441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=→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908" y="4943213"/>
                <a:ext cx="1244187" cy="276999"/>
              </a:xfrm>
              <a:prstGeom prst="rect">
                <a:avLst/>
              </a:prstGeom>
              <a:blipFill>
                <a:blip r:embed="rId11"/>
                <a:stretch>
                  <a:fillRect l="-2451" r="-392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985932" y="6067336"/>
                <a:ext cx="12441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=→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932" y="6067336"/>
                <a:ext cx="1244187" cy="276999"/>
              </a:xfrm>
              <a:prstGeom prst="rect">
                <a:avLst/>
              </a:prstGeom>
              <a:blipFill>
                <a:blip r:embed="rId12"/>
                <a:stretch>
                  <a:fillRect l="-1961" r="-3431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0354112" y="5626913"/>
                <a:ext cx="12441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=→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4112" y="5626913"/>
                <a:ext cx="1244187" cy="276999"/>
              </a:xfrm>
              <a:prstGeom prst="rect">
                <a:avLst/>
              </a:prstGeom>
              <a:blipFill>
                <a:blip r:embed="rId13"/>
                <a:stretch>
                  <a:fillRect l="-980" t="-2222" r="-1471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Date Placeholder 45">
            <a:extLst>
              <a:ext uri="{FF2B5EF4-FFF2-40B4-BE49-F238E27FC236}">
                <a16:creationId xmlns:a16="http://schemas.microsoft.com/office/drawing/2014/main" id="{AFF7C17A-2CFA-716E-81E3-FDF755D7F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D024632E-6311-82C7-7713-203F98FC2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4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03A67-644F-E41C-262F-B7DD98872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46247-03E7-0DD7-CA3D-0A26C055E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Recap:</a:t>
            </a:r>
            <a:r>
              <a:rPr lang="zh-CN" altLang="en-US" dirty="0"/>
              <a:t> </a:t>
            </a:r>
            <a:r>
              <a:rPr lang="en-US" altLang="zh-CN" dirty="0"/>
              <a:t>h</a:t>
            </a:r>
            <a:r>
              <a:rPr lang="en-US" dirty="0"/>
              <a:t>ow to take an action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2F84D3-0F95-CFB8-C062-A963D835EB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maximize cumulative reward in future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Value function</a:t>
                </a:r>
              </a:p>
              <a:p>
                <a:pPr lvl="2"/>
                <a:r>
                  <a:rPr lang="en-US" dirty="0"/>
                  <a:t>State-action value</a:t>
                </a:r>
              </a:p>
              <a:p>
                <a:pPr lvl="2"/>
                <a:endParaRPr lang="en-US" dirty="0"/>
              </a:p>
              <a:p>
                <a:pPr lvl="2"/>
                <a:r>
                  <a:rPr lang="en-US" dirty="0"/>
                  <a:t>State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Goal: choose an action that leads to a highest value state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11E53-E189-736C-E750-BA62364A1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B68B4A-6BA7-3708-709E-CFE1F1E89154}"/>
                  </a:ext>
                </a:extLst>
              </p:cNvPr>
              <p:cNvSpPr txBox="1"/>
              <p:nvPr/>
            </p:nvSpPr>
            <p:spPr>
              <a:xfrm>
                <a:off x="1648431" y="2357306"/>
                <a:ext cx="84057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,……,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,……,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431" y="2357306"/>
                <a:ext cx="8405774" cy="461665"/>
              </a:xfrm>
              <a:prstGeom prst="rect">
                <a:avLst/>
              </a:prstGeom>
              <a:blipFill>
                <a:blip r:embed="rId3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90506E32-51E7-3381-591C-1A8BEEDFAA7F}"/>
              </a:ext>
            </a:extLst>
          </p:cNvPr>
          <p:cNvSpPr/>
          <p:nvPr/>
        </p:nvSpPr>
        <p:spPr>
          <a:xfrm>
            <a:off x="2780460" y="2862635"/>
            <a:ext cx="9275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History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210908-5D46-FE8A-B25D-ADF2030EFE0B}"/>
              </a:ext>
            </a:extLst>
          </p:cNvPr>
          <p:cNvCxnSpPr/>
          <p:nvPr/>
        </p:nvCxnSpPr>
        <p:spPr>
          <a:xfrm flipV="1">
            <a:off x="1732328" y="2806117"/>
            <a:ext cx="32968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7486B337-1524-E479-2FCF-EA85CF342171}"/>
              </a:ext>
            </a:extLst>
          </p:cNvPr>
          <p:cNvGrpSpPr/>
          <p:nvPr/>
        </p:nvGrpSpPr>
        <p:grpSpPr>
          <a:xfrm>
            <a:off x="5570291" y="2818700"/>
            <a:ext cx="4039298" cy="452434"/>
            <a:chOff x="5570291" y="2818700"/>
            <a:chExt cx="4039298" cy="452434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84DF065-2CF9-BFDE-F717-7B7293237F41}"/>
                </a:ext>
              </a:extLst>
            </p:cNvPr>
            <p:cNvCxnSpPr/>
            <p:nvPr/>
          </p:nvCxnSpPr>
          <p:spPr>
            <a:xfrm>
              <a:off x="5570291" y="2818700"/>
              <a:ext cx="4039298" cy="1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48D4AC-EBB7-9441-6AC7-A2BF2EF2A500}"/>
                </a:ext>
              </a:extLst>
            </p:cNvPr>
            <p:cNvSpPr/>
            <p:nvPr/>
          </p:nvSpPr>
          <p:spPr>
            <a:xfrm>
              <a:off x="7176292" y="2871024"/>
              <a:ext cx="8737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Future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4002508-321A-E3DA-20CA-21D57A4CE8F0}"/>
                  </a:ext>
                </a:extLst>
              </p:cNvPr>
              <p:cNvSpPr txBox="1"/>
              <p:nvPr/>
            </p:nvSpPr>
            <p:spPr>
              <a:xfrm>
                <a:off x="4132090" y="3436936"/>
                <a:ext cx="2810128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090" y="3436936"/>
                <a:ext cx="2810128" cy="778931"/>
              </a:xfrm>
              <a:prstGeom prst="rect">
                <a:avLst/>
              </a:prstGeom>
              <a:blipFill>
                <a:blip r:embed="rId4"/>
                <a:stretch>
                  <a:fillRect l="-901" t="-109524" b="-169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345C385B-5248-766F-861B-00B186ECECFC}"/>
              </a:ext>
            </a:extLst>
          </p:cNvPr>
          <p:cNvSpPr/>
          <p:nvPr/>
        </p:nvSpPr>
        <p:spPr>
          <a:xfrm>
            <a:off x="5532438" y="2461382"/>
            <a:ext cx="327505" cy="32750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4BA1EF-0E9B-398B-8738-9322770BE0AA}"/>
              </a:ext>
            </a:extLst>
          </p:cNvPr>
          <p:cNvSpPr/>
          <p:nvPr/>
        </p:nvSpPr>
        <p:spPr>
          <a:xfrm>
            <a:off x="7239001" y="2459794"/>
            <a:ext cx="534987" cy="32750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F46F84-AED8-A18F-46C2-ACD567B67ABF}"/>
              </a:ext>
            </a:extLst>
          </p:cNvPr>
          <p:cNvSpPr/>
          <p:nvPr/>
        </p:nvSpPr>
        <p:spPr>
          <a:xfrm>
            <a:off x="9399271" y="2463604"/>
            <a:ext cx="373379" cy="32750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16A37C-CB03-1C18-932B-0608C870FC27}"/>
              </a:ext>
            </a:extLst>
          </p:cNvPr>
          <p:cNvGrpSpPr/>
          <p:nvPr/>
        </p:nvGrpSpPr>
        <p:grpSpPr>
          <a:xfrm>
            <a:off x="5711190" y="2787299"/>
            <a:ext cx="3874771" cy="1004258"/>
            <a:chOff x="5711190" y="2787299"/>
            <a:chExt cx="3874771" cy="1004258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4BEA7DA-E81A-6616-48D0-0380AB305A53}"/>
                </a:ext>
              </a:extLst>
            </p:cNvPr>
            <p:cNvCxnSpPr/>
            <p:nvPr/>
          </p:nvCxnSpPr>
          <p:spPr>
            <a:xfrm>
              <a:off x="5711190" y="2815590"/>
              <a:ext cx="858512" cy="975967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11F394B-8DD3-B996-FFB2-C695F6AE38E5}"/>
                </a:ext>
              </a:extLst>
            </p:cNvPr>
            <p:cNvCxnSpPr>
              <a:stCxn id="19" idx="2"/>
            </p:cNvCxnSpPr>
            <p:nvPr/>
          </p:nvCxnSpPr>
          <p:spPr>
            <a:xfrm flipH="1">
              <a:off x="6627944" y="2787299"/>
              <a:ext cx="878551" cy="969312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49F6FDF-90C8-EAE7-C107-BC97BB53D258}"/>
                </a:ext>
              </a:extLst>
            </p:cNvPr>
            <p:cNvCxnSpPr>
              <a:stCxn id="20" idx="2"/>
            </p:cNvCxnSpPr>
            <p:nvPr/>
          </p:nvCxnSpPr>
          <p:spPr>
            <a:xfrm flipH="1">
              <a:off x="6721131" y="2791109"/>
              <a:ext cx="2864830" cy="977151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8F0321C-F3DA-3E99-A454-1348D1BB09D9}"/>
              </a:ext>
            </a:extLst>
          </p:cNvPr>
          <p:cNvGrpSpPr/>
          <p:nvPr/>
        </p:nvGrpSpPr>
        <p:grpSpPr>
          <a:xfrm>
            <a:off x="6100952" y="3662021"/>
            <a:ext cx="4555224" cy="1027868"/>
            <a:chOff x="5989739" y="3674378"/>
            <a:chExt cx="4555224" cy="102786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159AAEA-3BA5-B57B-7EA0-1F93A8D09031}"/>
                </a:ext>
              </a:extLst>
            </p:cNvPr>
            <p:cNvSpPr txBox="1"/>
            <p:nvPr/>
          </p:nvSpPr>
          <p:spPr>
            <a:xfrm>
              <a:off x="7357147" y="4332914"/>
              <a:ext cx="3187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Why do we need this?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E33EC65-1874-3966-C3EA-E95B7DDB4A45}"/>
                </a:ext>
              </a:extLst>
            </p:cNvPr>
            <p:cNvCxnSpPr>
              <a:stCxn id="32" idx="1"/>
              <a:endCxn id="36" idx="2"/>
            </p:cNvCxnSpPr>
            <p:nvPr/>
          </p:nvCxnSpPr>
          <p:spPr>
            <a:xfrm flipH="1" flipV="1">
              <a:off x="6216242" y="4039299"/>
              <a:ext cx="1140905" cy="47828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A9B51FA-8BC0-8025-47AC-A9A9BF0D6E80}"/>
                </a:ext>
              </a:extLst>
            </p:cNvPr>
            <p:cNvSpPr/>
            <p:nvPr/>
          </p:nvSpPr>
          <p:spPr>
            <a:xfrm>
              <a:off x="5989739" y="3674378"/>
              <a:ext cx="453006" cy="36492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338D97-3CD3-E6B1-839A-591FFED31C90}"/>
              </a:ext>
            </a:extLst>
          </p:cNvPr>
          <p:cNvGrpSpPr/>
          <p:nvPr/>
        </p:nvGrpSpPr>
        <p:grpSpPr>
          <a:xfrm>
            <a:off x="285225" y="4009938"/>
            <a:ext cx="3984772" cy="369332"/>
            <a:chOff x="285225" y="4009938"/>
            <a:chExt cx="3984772" cy="36933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37B517E-E820-28B5-D744-3D8173E457DB}"/>
                </a:ext>
              </a:extLst>
            </p:cNvPr>
            <p:cNvSpPr txBox="1"/>
            <p:nvPr/>
          </p:nvSpPr>
          <p:spPr>
            <a:xfrm>
              <a:off x="285225" y="4009938"/>
              <a:ext cx="3884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With respect to a particular policy!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FE18ADC6-82DE-109F-C2F8-054C828B6B6D}"/>
                </a:ext>
              </a:extLst>
            </p:cNvPr>
            <p:cNvCxnSpPr/>
            <p:nvPr/>
          </p:nvCxnSpPr>
          <p:spPr>
            <a:xfrm flipV="1">
              <a:off x="3624044" y="4018328"/>
              <a:ext cx="645953" cy="19294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131557A-6FAD-7065-A0BC-0A9D92623B04}"/>
              </a:ext>
            </a:extLst>
          </p:cNvPr>
          <p:cNvGrpSpPr/>
          <p:nvPr/>
        </p:nvGrpSpPr>
        <p:grpSpPr>
          <a:xfrm>
            <a:off x="7096291" y="3684715"/>
            <a:ext cx="4654338" cy="369332"/>
            <a:chOff x="7219860" y="3622930"/>
            <a:chExt cx="4654338" cy="36933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4496324-226F-56AA-6F3F-CE5BDDA6BAA1}"/>
                </a:ext>
              </a:extLst>
            </p:cNvPr>
            <p:cNvSpPr txBox="1"/>
            <p:nvPr/>
          </p:nvSpPr>
          <p:spPr>
            <a:xfrm>
              <a:off x="7562217" y="3622930"/>
              <a:ext cx="4311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Oftentimes approximation is needed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2472C03-36D5-09C0-A8AB-3349241896CC}"/>
                </a:ext>
              </a:extLst>
            </p:cNvPr>
            <p:cNvCxnSpPr>
              <a:stCxn id="21" idx="1"/>
            </p:cNvCxnSpPr>
            <p:nvPr/>
          </p:nvCxnSpPr>
          <p:spPr>
            <a:xfrm flipH="1">
              <a:off x="7219860" y="3807596"/>
              <a:ext cx="342357" cy="16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B96E8496-09ED-D2E1-9239-FE161A286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064" y="2478847"/>
            <a:ext cx="4285979" cy="294687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4F0BA24-53EA-B190-CA5C-42726379B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F6F9228E-FFE1-4BC0-6ADE-470DC4281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91601C7-F158-505F-B644-0AF351B2E8C6}"/>
                  </a:ext>
                </a:extLst>
              </p:cNvPr>
              <p:cNvSpPr txBox="1"/>
              <p:nvPr/>
            </p:nvSpPr>
            <p:spPr>
              <a:xfrm>
                <a:off x="3633478" y="2869875"/>
                <a:ext cx="4519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F9A6FB-AC06-616F-0038-F994E6DA7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478" y="2869875"/>
                <a:ext cx="45194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10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vs. Control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Prediction</a:t>
            </a:r>
          </a:p>
          <a:p>
            <a:pPr lvl="1"/>
            <a:r>
              <a:rPr lang="en-US" dirty="0"/>
              <a:t>Evaluate value function given a policy</a:t>
            </a:r>
          </a:p>
          <a:p>
            <a:r>
              <a:rPr lang="en-US" dirty="0"/>
              <a:t>Control</a:t>
            </a:r>
          </a:p>
          <a:p>
            <a:pPr lvl="1"/>
            <a:r>
              <a:rPr lang="en-US" dirty="0"/>
              <a:t>Optimize policy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097445" y="2205827"/>
            <a:ext cx="4017293" cy="910067"/>
            <a:chOff x="6097445" y="2205827"/>
            <a:chExt cx="4017293" cy="910067"/>
          </a:xfrm>
        </p:grpSpPr>
        <p:sp>
          <p:nvSpPr>
            <p:cNvPr id="7" name="TextBox 6"/>
            <p:cNvSpPr txBox="1"/>
            <p:nvPr/>
          </p:nvSpPr>
          <p:spPr>
            <a:xfrm>
              <a:off x="7124520" y="2552519"/>
              <a:ext cx="2990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Sort of E-step vs., M-step? 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6119113" y="2205827"/>
              <a:ext cx="923067" cy="42036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6097445" y="2829873"/>
              <a:ext cx="953402" cy="28602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847970" y="3413624"/>
            <a:ext cx="5184778" cy="2462990"/>
            <a:chOff x="3528811" y="3159987"/>
            <a:chExt cx="5184778" cy="2462990"/>
          </a:xfrm>
        </p:grpSpPr>
        <p:sp>
          <p:nvSpPr>
            <p:cNvPr id="15" name="Oval 14"/>
            <p:cNvSpPr/>
            <p:nvPr/>
          </p:nvSpPr>
          <p:spPr>
            <a:xfrm>
              <a:off x="4383110" y="3554569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5482272" y="3576222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3528811" y="4237149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6116392" y="5009883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4717961" y="5065690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7915142" y="4572000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6872860" y="3286393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cxnSp>
          <p:nvCxnSpPr>
            <p:cNvPr id="22" name="Straight Arrow Connector 21"/>
            <p:cNvCxnSpPr>
              <a:stCxn id="17" idx="7"/>
              <a:endCxn id="15" idx="3"/>
            </p:cNvCxnSpPr>
            <p:nvPr/>
          </p:nvCxnSpPr>
          <p:spPr>
            <a:xfrm flipV="1">
              <a:off x="3814624" y="3840382"/>
              <a:ext cx="617524" cy="44580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7" idx="5"/>
              <a:endCxn id="19" idx="1"/>
            </p:cNvCxnSpPr>
            <p:nvPr/>
          </p:nvCxnSpPr>
          <p:spPr>
            <a:xfrm>
              <a:off x="3814624" y="4522962"/>
              <a:ext cx="952375" cy="59176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5" idx="6"/>
              <a:endCxn id="16" idx="2"/>
            </p:cNvCxnSpPr>
            <p:nvPr/>
          </p:nvCxnSpPr>
          <p:spPr>
            <a:xfrm>
              <a:off x="4717961" y="3721995"/>
              <a:ext cx="764311" cy="216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0" idx="1"/>
              <a:endCxn id="21" idx="4"/>
            </p:cNvCxnSpPr>
            <p:nvPr/>
          </p:nvCxnSpPr>
          <p:spPr>
            <a:xfrm flipH="1" flipV="1">
              <a:off x="7040286" y="3621244"/>
              <a:ext cx="923894" cy="99979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6" idx="6"/>
              <a:endCxn id="21" idx="2"/>
            </p:cNvCxnSpPr>
            <p:nvPr/>
          </p:nvCxnSpPr>
          <p:spPr>
            <a:xfrm flipV="1">
              <a:off x="5817123" y="3453819"/>
              <a:ext cx="1055737" cy="28982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9" idx="6"/>
              <a:endCxn id="18" idx="2"/>
            </p:cNvCxnSpPr>
            <p:nvPr/>
          </p:nvCxnSpPr>
          <p:spPr>
            <a:xfrm flipV="1">
              <a:off x="5052812" y="5177309"/>
              <a:ext cx="1063580" cy="5580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8" idx="6"/>
              <a:endCxn id="20" idx="2"/>
            </p:cNvCxnSpPr>
            <p:nvPr/>
          </p:nvCxnSpPr>
          <p:spPr>
            <a:xfrm flipV="1">
              <a:off x="6451243" y="4739426"/>
              <a:ext cx="1463899" cy="43788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9" idx="7"/>
              <a:endCxn id="16" idx="3"/>
            </p:cNvCxnSpPr>
            <p:nvPr/>
          </p:nvCxnSpPr>
          <p:spPr>
            <a:xfrm flipV="1">
              <a:off x="5003774" y="3862035"/>
              <a:ext cx="527536" cy="125269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8024199" y="3393865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</a:t>
              </a:r>
            </a:p>
          </p:txBody>
        </p:sp>
        <p:cxnSp>
          <p:nvCxnSpPr>
            <p:cNvPr id="31" name="Straight Arrow Connector 30"/>
            <p:cNvCxnSpPr>
              <a:stCxn id="20" idx="0"/>
              <a:endCxn id="30" idx="4"/>
            </p:cNvCxnSpPr>
            <p:nvPr/>
          </p:nvCxnSpPr>
          <p:spPr>
            <a:xfrm flipV="1">
              <a:off x="8082568" y="3728716"/>
              <a:ext cx="109057" cy="84328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1" idx="6"/>
              <a:endCxn id="30" idx="2"/>
            </p:cNvCxnSpPr>
            <p:nvPr/>
          </p:nvCxnSpPr>
          <p:spPr>
            <a:xfrm>
              <a:off x="7207711" y="3453819"/>
              <a:ext cx="816488" cy="10747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790681" y="3743648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950060" y="478657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926003" y="3344653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54094" y="420266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41158" y="5253645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146702" y="5017561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69722" y="328110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131677" y="4017933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198434" y="396984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42562" y="315998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43" name="Straight Arrow Connector 42"/>
            <p:cNvCxnSpPr>
              <a:stCxn id="19" idx="7"/>
              <a:endCxn id="21" idx="3"/>
            </p:cNvCxnSpPr>
            <p:nvPr/>
          </p:nvCxnSpPr>
          <p:spPr>
            <a:xfrm flipV="1">
              <a:off x="5003774" y="3572206"/>
              <a:ext cx="1918124" cy="15425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116392" y="4145858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815168" y="5218240"/>
                <a:ext cx="42238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+0.5×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168" y="5218240"/>
                <a:ext cx="4223849" cy="276999"/>
              </a:xfrm>
              <a:prstGeom prst="rect">
                <a:avLst/>
              </a:prstGeom>
              <a:blipFill>
                <a:blip r:embed="rId2"/>
                <a:stretch>
                  <a:fillRect l="-289" t="-2222" r="-866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437603" y="3342884"/>
                <a:ext cx="9028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603" y="3342884"/>
                <a:ext cx="902875" cy="276999"/>
              </a:xfrm>
              <a:prstGeom prst="rect">
                <a:avLst/>
              </a:prstGeom>
              <a:blipFill>
                <a:blip r:embed="rId3"/>
                <a:stretch>
                  <a:fillRect l="-3378" r="-6081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738833" y="3217049"/>
                <a:ext cx="11240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833" y="3217049"/>
                <a:ext cx="1124026" cy="276999"/>
              </a:xfrm>
              <a:prstGeom prst="rect">
                <a:avLst/>
              </a:prstGeom>
              <a:blipFill>
                <a:blip r:embed="rId4"/>
                <a:stretch>
                  <a:fillRect l="-2703" r="-432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109659" y="5637272"/>
                <a:ext cx="10978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659" y="5637272"/>
                <a:ext cx="1097865" cy="276999"/>
              </a:xfrm>
              <a:prstGeom prst="rect">
                <a:avLst/>
              </a:prstGeom>
              <a:blipFill>
                <a:blip r:embed="rId5"/>
                <a:stretch>
                  <a:fillRect l="-2778" r="-5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430150" y="3498081"/>
                <a:ext cx="1119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150" y="3498081"/>
                <a:ext cx="1119345" cy="276999"/>
              </a:xfrm>
              <a:prstGeom prst="rect">
                <a:avLst/>
              </a:prstGeom>
              <a:blipFill>
                <a:blip r:embed="rId6"/>
                <a:stretch>
                  <a:fillRect l="-2732" r="-4918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427666" y="5725357"/>
                <a:ext cx="13966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=−10.3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666" y="5725357"/>
                <a:ext cx="1396664" cy="276999"/>
              </a:xfrm>
              <a:prstGeom prst="rect">
                <a:avLst/>
              </a:prstGeom>
              <a:blipFill>
                <a:blip r:embed="rId7"/>
                <a:stretch>
                  <a:fillRect l="-2183" r="-3930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292666" y="4529925"/>
                <a:ext cx="14174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=−10.6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666" y="4529925"/>
                <a:ext cx="1417439" cy="276999"/>
              </a:xfrm>
              <a:prstGeom prst="rect">
                <a:avLst/>
              </a:prstGeom>
              <a:blipFill>
                <a:blip r:embed="rId8"/>
                <a:stretch>
                  <a:fillRect l="-2146" r="-3863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566083" y="4177590"/>
                <a:ext cx="11090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083" y="4177590"/>
                <a:ext cx="1109086" cy="276999"/>
              </a:xfrm>
              <a:prstGeom prst="rect">
                <a:avLst/>
              </a:prstGeom>
              <a:blipFill>
                <a:blip r:embed="rId9"/>
                <a:stretch>
                  <a:fillRect l="-2747" r="-4945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4359218" y="3689357"/>
            <a:ext cx="3623551" cy="702016"/>
            <a:chOff x="4023281" y="3452497"/>
            <a:chExt cx="3623551" cy="702016"/>
          </a:xfrm>
        </p:grpSpPr>
        <p:sp>
          <p:nvSpPr>
            <p:cNvPr id="54" name="Oval 53"/>
            <p:cNvSpPr/>
            <p:nvPr/>
          </p:nvSpPr>
          <p:spPr>
            <a:xfrm>
              <a:off x="7525712" y="3452497"/>
              <a:ext cx="121120" cy="12112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023281" y="4033393"/>
              <a:ext cx="121120" cy="12112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992252" y="3668156"/>
              <a:ext cx="121120" cy="12112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221974" y="3551329"/>
              <a:ext cx="121120" cy="12112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5102484" y="6080332"/>
            <a:ext cx="2863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w.r.t.</a:t>
            </a:r>
            <a:r>
              <a:rPr lang="en-US" sz="1600" i="1" dirty="0"/>
              <a:t> a uniformly random policy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039992" y="3809278"/>
            <a:ext cx="231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Found a way to improve current policy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50699" y="5148375"/>
            <a:ext cx="329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7030A0"/>
                </a:solidFill>
              </a:rPr>
              <a:t>Recall genetic programming or simulated annealing, how would they optimize the current policy?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69ED71C-C5B9-D2C7-04DD-EEDED731C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7D23940-195B-C16C-A6FA-28D5A9C7B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2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8" grpId="0"/>
      <p:bldP spid="59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specification of environment</a:t>
                </a:r>
              </a:p>
              <a:p>
                <a:pPr lvl="1"/>
                <a:r>
                  <a:rPr lang="en-US" dirty="0"/>
                  <a:t>If take an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now,</a:t>
                </a:r>
              </a:p>
              <a:p>
                <a:pPr lvl="2"/>
                <a:r>
                  <a:rPr lang="en-US" dirty="0"/>
                  <a:t>What is the next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or the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lvl="2"/>
                <a:r>
                  <a:rPr lang="en-US" dirty="0"/>
                  <a:t>What is the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102216" y="3496756"/>
            <a:ext cx="4412497" cy="2996119"/>
            <a:chOff x="4102216" y="3496756"/>
            <a:chExt cx="4412497" cy="299611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2216" y="3496756"/>
              <a:ext cx="3446845" cy="278399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250724" y="6215876"/>
              <a:ext cx="42639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Example credit: David Silver, “Introduction to RL”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717872" y="3523376"/>
            <a:ext cx="3410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Action: N,S,E,W</a:t>
            </a:r>
          </a:p>
          <a:p>
            <a:r>
              <a:rPr lang="en-US" dirty="0"/>
              <a:t>Reward: -1 </a:t>
            </a:r>
          </a:p>
          <a:p>
            <a:r>
              <a:rPr lang="en-US" dirty="0"/>
              <a:t>State: current position</a:t>
            </a:r>
          </a:p>
          <a:p>
            <a:r>
              <a:rPr lang="en-US" dirty="0"/>
              <a:t>Model:  configuration of the maze</a:t>
            </a:r>
          </a:p>
        </p:txBody>
      </p:sp>
      <p:sp>
        <p:nvSpPr>
          <p:cNvPr id="10" name="Oval 9"/>
          <p:cNvSpPr/>
          <p:nvPr/>
        </p:nvSpPr>
        <p:spPr>
          <a:xfrm>
            <a:off x="4924338" y="4282580"/>
            <a:ext cx="155196" cy="1551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083728" y="4026716"/>
            <a:ext cx="528506" cy="369332"/>
            <a:chOff x="6098796" y="1069596"/>
            <a:chExt cx="528506" cy="369332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6098796" y="1405156"/>
              <a:ext cx="45720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161713" y="1069596"/>
              <a:ext cx="4655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E</a:t>
              </a:r>
            </a:p>
          </p:txBody>
        </p:sp>
      </p:grp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D86FF3E5-E4F1-8E12-DBC4-DEE6401C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29D3711-4B40-7C31-7ACC-05044624F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4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specification of environment</a:t>
                </a:r>
              </a:p>
              <a:p>
                <a:pPr lvl="1"/>
                <a:r>
                  <a:rPr lang="en-US" dirty="0"/>
                  <a:t>If take an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now,</a:t>
                </a:r>
              </a:p>
              <a:p>
                <a:pPr lvl="2"/>
                <a:r>
                  <a:rPr lang="en-US" dirty="0"/>
                  <a:t>What is the next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or the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lvl="2"/>
                <a:r>
                  <a:rPr lang="en-US" dirty="0"/>
                  <a:t>What is the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8221" y="6234574"/>
            <a:ext cx="4448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Example credit: David Silver, “Introduction to RL”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17872" y="3523376"/>
            <a:ext cx="3410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Action: N,S,E,W</a:t>
            </a:r>
          </a:p>
          <a:p>
            <a:r>
              <a:rPr lang="en-US" dirty="0"/>
              <a:t>Reward: -1 </a:t>
            </a:r>
          </a:p>
          <a:p>
            <a:r>
              <a:rPr lang="en-US" dirty="0"/>
              <a:t>State: current position</a:t>
            </a:r>
          </a:p>
          <a:p>
            <a:r>
              <a:rPr lang="en-US" dirty="0"/>
              <a:t>Model:  configuration of the maze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640" y="3460458"/>
            <a:ext cx="3527449" cy="27889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54574" y="3132712"/>
            <a:ext cx="1912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Optimal policy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2690" y="4781249"/>
            <a:ext cx="3183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Should be defined for all states!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1F2381-C34F-8859-1872-89DED630A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F45259E-8AA0-3BBA-8E8E-BA1EE3531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8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specification of environment</a:t>
                </a:r>
              </a:p>
              <a:p>
                <a:pPr lvl="1"/>
                <a:r>
                  <a:rPr lang="en-US" dirty="0"/>
                  <a:t>If take an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now,</a:t>
                </a:r>
              </a:p>
              <a:p>
                <a:pPr lvl="2"/>
                <a:r>
                  <a:rPr lang="en-US" dirty="0"/>
                  <a:t>What is the next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or the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lvl="2"/>
                <a:r>
                  <a:rPr lang="en-US" dirty="0"/>
                  <a:t>What is the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46179" y="6234574"/>
            <a:ext cx="449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Example credit: David Silver, “Introduction to RL”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17872" y="3523376"/>
            <a:ext cx="3410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Action: N,S,E,W</a:t>
            </a:r>
          </a:p>
          <a:p>
            <a:r>
              <a:rPr lang="en-US" dirty="0"/>
              <a:t>Reward: -1 </a:t>
            </a:r>
          </a:p>
          <a:p>
            <a:r>
              <a:rPr lang="en-US" dirty="0"/>
              <a:t>State: current position</a:t>
            </a:r>
          </a:p>
          <a:p>
            <a:r>
              <a:rPr lang="en-US" dirty="0"/>
              <a:t>Model:  configuration of the maze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38650" y="3132275"/>
            <a:ext cx="285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Value under optimal policy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995" y="3468846"/>
            <a:ext cx="3461291" cy="2788920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0ABC0D5-E212-D4B2-DBE6-C4ABC5AB3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60DC3BD-52C9-091F-E8F5-C6EFCB7B4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32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402" y="3531765"/>
            <a:ext cx="3530071" cy="28054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(Estimated)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agent’s perspective of the environment</a:t>
                </a:r>
              </a:p>
              <a:p>
                <a:pPr lvl="1"/>
                <a:r>
                  <a:rPr lang="en-US" dirty="0"/>
                  <a:t>Estimated from history – the learning part</a:t>
                </a:r>
              </a:p>
              <a:p>
                <a:pPr lvl="1"/>
                <a:r>
                  <a:rPr lang="en-US" dirty="0"/>
                  <a:t>If I take an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now,</a:t>
                </a:r>
              </a:p>
              <a:p>
                <a:pPr lvl="2"/>
                <a:r>
                  <a:rPr lang="en-US" dirty="0"/>
                  <a:t>What might be the next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or the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lvl="2"/>
                <a:r>
                  <a:rPr lang="en-US" dirty="0"/>
                  <a:t>What might be the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14158" y="3611461"/>
            <a:ext cx="3410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Action: N,S,E,W</a:t>
            </a:r>
          </a:p>
          <a:p>
            <a:r>
              <a:rPr lang="en-US" dirty="0"/>
              <a:t>Reward: -1 for </a:t>
            </a:r>
            <a:r>
              <a:rPr lang="en-US" u="sng" dirty="0"/>
              <a:t>visited states</a:t>
            </a:r>
            <a:r>
              <a:rPr lang="en-US" dirty="0"/>
              <a:t> so far </a:t>
            </a:r>
          </a:p>
          <a:p>
            <a:r>
              <a:rPr lang="en-US" dirty="0"/>
              <a:t>State: current position</a:t>
            </a:r>
          </a:p>
          <a:p>
            <a:r>
              <a:rPr lang="en-US" dirty="0"/>
              <a:t>Model:  </a:t>
            </a:r>
            <a:r>
              <a:rPr lang="en-US" u="sng" dirty="0"/>
              <a:t>estimated</a:t>
            </a:r>
            <a:r>
              <a:rPr lang="en-US" dirty="0"/>
              <a:t> configuration of the maze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28FB873-C3A6-9809-87DA-91645098B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2BAFDD-D502-7663-BE81-91DDF607D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98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308633" cy="4351338"/>
          </a:xfrm>
        </p:spPr>
        <p:txBody>
          <a:bodyPr/>
          <a:lstStyle/>
          <a:p>
            <a:r>
              <a:rPr lang="en-US" dirty="0"/>
              <a:t>Environment model</a:t>
            </a:r>
          </a:p>
          <a:p>
            <a:pPr lvl="1"/>
            <a:r>
              <a:rPr lang="en-US" dirty="0"/>
              <a:t>Ground-truth construction</a:t>
            </a:r>
          </a:p>
          <a:p>
            <a:pPr lvl="1"/>
            <a:r>
              <a:rPr lang="en-US" dirty="0"/>
              <a:t>Might be given sometimes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13272" y="1837273"/>
            <a:ext cx="33086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427137" y="1755734"/>
            <a:ext cx="33086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544157" y="1907164"/>
            <a:ext cx="33086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19097" y="1813977"/>
            <a:ext cx="33086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274480" y="1697492"/>
            <a:ext cx="33086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717120" y="1825624"/>
            <a:ext cx="33086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658877" y="1831449"/>
            <a:ext cx="33086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222062" y="1831449"/>
            <a:ext cx="38036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Estimated environment model</a:t>
            </a:r>
          </a:p>
          <a:p>
            <a:pPr lvl="1"/>
            <a:r>
              <a:rPr lang="en-US" dirty="0"/>
              <a:t>Agent’s belief </a:t>
            </a:r>
          </a:p>
          <a:p>
            <a:pPr lvl="1"/>
            <a:r>
              <a:rPr lang="en-US" dirty="0"/>
              <a:t>Might not be truthful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8254353" y="1843098"/>
            <a:ext cx="39376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Agent’s model</a:t>
            </a:r>
          </a:p>
          <a:p>
            <a:pPr lvl="1"/>
            <a:r>
              <a:rPr lang="en-US" dirty="0"/>
              <a:t>The mathematical/ statistical formulation used by the agent for estimation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805" y="3881153"/>
            <a:ext cx="2816705" cy="22750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784" y="3908038"/>
            <a:ext cx="2812265" cy="2235011"/>
          </a:xfrm>
          <a:prstGeom prst="rect">
            <a:avLst/>
          </a:prstGeom>
        </p:spPr>
      </p:pic>
      <p:pic>
        <p:nvPicPr>
          <p:cNvPr id="1026" name="Picture 2" descr="Machine learning fundamentals (II): Neural networks | by Conor McDonald |  Towards Data Scien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539" y="4158147"/>
            <a:ext cx="2340588" cy="178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99A28B8-E435-EDCA-E8BF-496B0CB15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8E45F-F51F-D9E8-5E24-33649E779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84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RL agents take actions with respect to history/state</a:t>
            </a:r>
          </a:p>
          <a:p>
            <a:r>
              <a:rPr lang="en-US" dirty="0"/>
              <a:t>Their goal is to find the highest value states</a:t>
            </a:r>
          </a:p>
          <a:p>
            <a:r>
              <a:rPr lang="en-US" dirty="0"/>
              <a:t>Model is about the environment, and can be estimated by the agent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FFE11C-5D2A-8DB2-5DF5-1267E0B13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83BA920-40CC-1299-F05E-B35A0C7F4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39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Action vs. reward </a:t>
            </a:r>
          </a:p>
          <a:p>
            <a:r>
              <a:rPr lang="en-US" dirty="0"/>
              <a:t>State vs. value</a:t>
            </a:r>
          </a:p>
          <a:p>
            <a:r>
              <a:rPr lang="en-US" dirty="0"/>
              <a:t>Policy</a:t>
            </a:r>
          </a:p>
          <a:p>
            <a:r>
              <a:rPr lang="en-US" dirty="0"/>
              <a:t>Model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2540D4-909F-FBEB-13CE-32798C4CE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BA984B-CE76-334C-B9F4-DD3D2E0E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5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taking in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Making a choice out of presented options</a:t>
            </a:r>
          </a:p>
          <a:p>
            <a:pPr lvl="1"/>
            <a:r>
              <a:rPr lang="en-US" dirty="0"/>
              <a:t>Discrete actions</a:t>
            </a:r>
          </a:p>
          <a:p>
            <a:pPr lvl="2"/>
            <a:r>
              <a:rPr lang="en-US" dirty="0"/>
              <a:t>Move left or right in Atari Breakout game</a:t>
            </a:r>
          </a:p>
          <a:p>
            <a:pPr lvl="2"/>
            <a:r>
              <a:rPr lang="en-US" dirty="0"/>
              <a:t>Recommend an item to a target user</a:t>
            </a:r>
          </a:p>
          <a:p>
            <a:pPr lvl="1"/>
            <a:r>
              <a:rPr lang="en-US" dirty="0"/>
              <a:t>Continuous actions</a:t>
            </a:r>
          </a:p>
          <a:p>
            <a:pPr lvl="2"/>
            <a:r>
              <a:rPr lang="en-US" dirty="0"/>
              <a:t>Drone/robotics control</a:t>
            </a:r>
          </a:p>
          <a:p>
            <a:pPr lvl="2"/>
            <a:r>
              <a:rPr lang="en-US" dirty="0"/>
              <a:t>Model selection/optimization with a black box function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515" y="3581103"/>
            <a:ext cx="2726451" cy="194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481" y="3586852"/>
            <a:ext cx="3704922" cy="1941890"/>
          </a:xfrm>
          <a:prstGeom prst="rect">
            <a:avLst/>
          </a:prstGeom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013" y="4537483"/>
            <a:ext cx="2412999" cy="180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mn.uio.no/ifi/studier/masteroppgaver/asr/hypergrad-learning-curv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55" y="4348178"/>
            <a:ext cx="2680660" cy="184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488110" y="1845578"/>
            <a:ext cx="5637402" cy="448811"/>
            <a:chOff x="4488110" y="1845578"/>
            <a:chExt cx="5637402" cy="448811"/>
          </a:xfrm>
        </p:grpSpPr>
        <p:sp>
          <p:nvSpPr>
            <p:cNvPr id="9" name="Rectangle 8"/>
            <p:cNvSpPr/>
            <p:nvPr/>
          </p:nvSpPr>
          <p:spPr>
            <a:xfrm>
              <a:off x="4488110" y="1845578"/>
              <a:ext cx="2713839" cy="44881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285839" y="1891717"/>
              <a:ext cx="2839673" cy="369332"/>
              <a:chOff x="7285839" y="1891717"/>
              <a:chExt cx="2839673" cy="369332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7717872" y="1891717"/>
                <a:ext cx="2407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solidFill>
                      <a:srgbClr val="FF0000"/>
                    </a:solidFill>
                  </a:rPr>
                  <a:t>Out of agent’s control!</a:t>
                </a: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H="1">
                <a:off x="7285839" y="2063692"/>
                <a:ext cx="444616" cy="629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Rectangle 17"/>
          <p:cNvSpPr/>
          <p:nvPr/>
        </p:nvSpPr>
        <p:spPr>
          <a:xfrm>
            <a:off x="3461127" y="3008783"/>
            <a:ext cx="5190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Reinforcement learning </a:t>
            </a:r>
            <a:r>
              <a:rPr lang="en-US" i="1" dirty="0"/>
              <a:t>is learning what to do — how to map situations to </a:t>
            </a:r>
            <a:r>
              <a:rPr lang="en-US" i="1" u="sng" dirty="0"/>
              <a:t>actions</a:t>
            </a:r>
            <a:r>
              <a:rPr lang="en-US" i="1" dirty="0"/>
              <a:t> — so as to maximize a numerical reward signal.</a:t>
            </a:r>
          </a:p>
          <a:p>
            <a:r>
              <a:rPr lang="en-US" i="1" dirty="0"/>
              <a:t>			- Sutton &amp; </a:t>
            </a:r>
            <a:r>
              <a:rPr lang="en-US" i="1" dirty="0" err="1"/>
              <a:t>Barto</a:t>
            </a:r>
            <a:r>
              <a:rPr lang="en-US" i="1" dirty="0"/>
              <a:t>, 2018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93611" y="5883425"/>
            <a:ext cx="269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Zeroth order optimization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4D33FD1-1992-6E7D-30F8-3AB1ACB11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0069C48-10C1-2C10-8553-0337448D3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1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Reward in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scalar feedback signal about the taken action</a:t>
            </a:r>
          </a:p>
          <a:p>
            <a:pPr lvl="1"/>
            <a:r>
              <a:rPr lang="en-US" dirty="0"/>
              <a:t>Suggest good/bad </a:t>
            </a:r>
            <a:r>
              <a:rPr lang="en-US" b="1" u="sng" dirty="0">
                <a:solidFill>
                  <a:srgbClr val="FF0000"/>
                </a:solidFill>
              </a:rPr>
              <a:t>immediate</a:t>
            </a:r>
            <a:r>
              <a:rPr lang="en-US" dirty="0"/>
              <a:t> consequence of the action</a:t>
            </a:r>
          </a:p>
          <a:p>
            <a:pPr lvl="2"/>
            <a:r>
              <a:rPr lang="en-US" dirty="0"/>
              <a:t>Score in Atari game</a:t>
            </a:r>
          </a:p>
          <a:p>
            <a:pPr lvl="2"/>
            <a:r>
              <a:rPr lang="en-US" dirty="0"/>
              <a:t>User clicks/purchase in a recommender system</a:t>
            </a:r>
          </a:p>
          <a:p>
            <a:pPr lvl="2"/>
            <a:r>
              <a:rPr lang="en-US" dirty="0"/>
              <a:t>Change of black-box function value</a:t>
            </a:r>
          </a:p>
          <a:p>
            <a:pPr lvl="1"/>
            <a:r>
              <a:rPr lang="en-US" dirty="0"/>
              <a:t>Delayed feedback</a:t>
            </a:r>
          </a:p>
          <a:p>
            <a:pPr lvl="2"/>
            <a:r>
              <a:rPr lang="en-US" dirty="0"/>
              <a:t>GO game</a:t>
            </a:r>
          </a:p>
          <a:p>
            <a:pPr lvl="2"/>
            <a:r>
              <a:rPr lang="en-US" dirty="0"/>
              <a:t>Derivation of mathematical proofs </a:t>
            </a:r>
          </a:p>
          <a:p>
            <a:pPr lvl="1"/>
            <a:r>
              <a:rPr lang="en-US" dirty="0"/>
              <a:t>Goal of learning – maximize </a:t>
            </a:r>
            <a:r>
              <a:rPr lang="en-US" u="sng" dirty="0"/>
              <a:t>cumulative</a:t>
            </a:r>
            <a:r>
              <a:rPr lang="en-US" dirty="0"/>
              <a:t> rewards</a:t>
            </a:r>
          </a:p>
          <a:p>
            <a:pPr lvl="2"/>
            <a:r>
              <a:rPr lang="en-US" dirty="0"/>
              <a:t>Reward hypothesis: “</a:t>
            </a:r>
            <a:r>
              <a:rPr lang="en-US" i="1" dirty="0"/>
              <a:t>All goals can be described by the maximization of expected cumulative reward.</a:t>
            </a:r>
            <a:r>
              <a:rPr lang="en-US" dirty="0"/>
              <a:t>”</a:t>
            </a:r>
          </a:p>
          <a:p>
            <a:pPr lvl="2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398A13-0795-6D20-7269-A67F3D542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2B09DCA-BDA5-B01D-65A3-686D186B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0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take an action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respect to the current observation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pic>
        <p:nvPicPr>
          <p:cNvPr id="2050" name="Picture 2" descr="UBTECH Jimu Robot MeeBot 2.0 App-Enabled Building and Coding STEM Kit -  Ap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089" y="2720031"/>
            <a:ext cx="2940277" cy="29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846320" y="3489819"/>
            <a:ext cx="2281063" cy="2097465"/>
            <a:chOff x="1846320" y="3489819"/>
            <a:chExt cx="2281063" cy="2097465"/>
          </a:xfrm>
        </p:grpSpPr>
        <p:grpSp>
          <p:nvGrpSpPr>
            <p:cNvPr id="7" name="Group 6"/>
            <p:cNvGrpSpPr/>
            <p:nvPr/>
          </p:nvGrpSpPr>
          <p:grpSpPr>
            <a:xfrm>
              <a:off x="1846320" y="3489819"/>
              <a:ext cx="1819671" cy="2097465"/>
              <a:chOff x="1846320" y="3489819"/>
              <a:chExt cx="1819671" cy="2097465"/>
            </a:xfrm>
          </p:grpSpPr>
          <p:pic>
            <p:nvPicPr>
              <p:cNvPr id="9" name="Picture 2" descr="See the source imag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6320" y="3489819"/>
                <a:ext cx="1769335" cy="12613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929469" y="5217952"/>
                    <a:ext cx="173652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Observation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29469" y="5217952"/>
                    <a:ext cx="1736522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169" t="-9836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Right Arrow 10"/>
            <p:cNvSpPr/>
            <p:nvPr/>
          </p:nvSpPr>
          <p:spPr>
            <a:xfrm>
              <a:off x="3938631" y="3913464"/>
              <a:ext cx="188752" cy="4320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29119" y="3466263"/>
            <a:ext cx="2663507" cy="2121021"/>
            <a:chOff x="7529119" y="3466263"/>
            <a:chExt cx="2663507" cy="2121021"/>
          </a:xfrm>
        </p:grpSpPr>
        <p:pic>
          <p:nvPicPr>
            <p:cNvPr id="2052" name="Picture 4" descr="Retro Classic Joystick Controller Gamepad For Atari 2600 Console System -  Newegg.co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6016" y="3466263"/>
              <a:ext cx="1776048" cy="1332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8456104" y="5217952"/>
                  <a:ext cx="17365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Action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6104" y="5217952"/>
                  <a:ext cx="1736522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807" t="-983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ight Arrow 14"/>
            <p:cNvSpPr/>
            <p:nvPr/>
          </p:nvSpPr>
          <p:spPr>
            <a:xfrm>
              <a:off x="7529119" y="3951214"/>
              <a:ext cx="188752" cy="4320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125673" y="5192962"/>
            <a:ext cx="1879136" cy="1224832"/>
            <a:chOff x="5125673" y="5192962"/>
            <a:chExt cx="1879136" cy="122483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25673" y="5483385"/>
              <a:ext cx="1348755" cy="523397"/>
            </a:xfrm>
            <a:prstGeom prst="rect">
              <a:avLst/>
            </a:prstGeom>
          </p:spPr>
        </p:pic>
        <p:sp>
          <p:nvSpPr>
            <p:cNvPr id="16" name="Right Arrow 15"/>
            <p:cNvSpPr/>
            <p:nvPr/>
          </p:nvSpPr>
          <p:spPr>
            <a:xfrm rot="16200000">
              <a:off x="5677324" y="5074090"/>
              <a:ext cx="192024" cy="4297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268287" y="6048462"/>
                  <a:ext cx="17365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Reward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8287" y="6048462"/>
                  <a:ext cx="1736522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807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35EB7112-7AD0-1DDC-D038-09797A01E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2BC2BF55-7532-2DB9-8974-B965BFC3F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6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take an action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respect to history</a:t>
                </a:r>
              </a:p>
              <a:p>
                <a:pPr lvl="1"/>
                <a:r>
                  <a:rPr lang="en-US" dirty="0"/>
                  <a:t>How did we reach the current observation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Why do we care about history?</a:t>
                </a:r>
              </a:p>
              <a:p>
                <a:pPr lvl="2"/>
                <a:r>
                  <a:rPr lang="en-US" dirty="0"/>
                  <a:t>In case this has happened before</a:t>
                </a:r>
              </a:p>
              <a:p>
                <a:pPr lvl="2"/>
                <a:r>
                  <a:rPr lang="en-US" dirty="0"/>
                  <a:t>Generalize from history</a:t>
                </a:r>
              </a:p>
              <a:p>
                <a:pPr lvl="1"/>
                <a:r>
                  <a:rPr lang="en-US" dirty="0"/>
                  <a:t>State – a function of history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46722" y="2743200"/>
                <a:ext cx="52640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,……,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722" y="2743200"/>
                <a:ext cx="526409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043003" y="3282084"/>
            <a:ext cx="9275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History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401736" y="3219901"/>
            <a:ext cx="2890723" cy="1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410407" y="3221373"/>
            <a:ext cx="2273764" cy="498572"/>
            <a:chOff x="5410407" y="3221373"/>
            <a:chExt cx="2273764" cy="498572"/>
          </a:xfrm>
        </p:grpSpPr>
        <p:sp>
          <p:nvSpPr>
            <p:cNvPr id="13" name="Rectangle 12"/>
            <p:cNvSpPr/>
            <p:nvPr/>
          </p:nvSpPr>
          <p:spPr>
            <a:xfrm>
              <a:off x="5410407" y="3319835"/>
              <a:ext cx="22737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7030A0"/>
                  </a:solidFill>
                </a:rPr>
                <a:t>Current observation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6384023" y="3221373"/>
              <a:ext cx="36576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567031" y="5675152"/>
            <a:ext cx="3229762" cy="394500"/>
            <a:chOff x="2567031" y="5675152"/>
            <a:chExt cx="3229762" cy="394500"/>
          </a:xfrm>
        </p:grpSpPr>
        <p:sp>
          <p:nvSpPr>
            <p:cNvPr id="14" name="TextBox 13"/>
            <p:cNvSpPr txBox="1"/>
            <p:nvPr/>
          </p:nvSpPr>
          <p:spPr>
            <a:xfrm>
              <a:off x="2994870" y="5700320"/>
              <a:ext cx="2592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How to construct states?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567031" y="5675152"/>
              <a:ext cx="322976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763" y="2907879"/>
            <a:ext cx="590437" cy="2426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2521" y="2899211"/>
            <a:ext cx="3038949" cy="242684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3397401" y="3219896"/>
            <a:ext cx="3383280" cy="1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D0CF0B-7FEB-C64C-1523-FB6B32480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C73DB48-46CD-8CE8-C3A2-D069EF0D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F1EA15-04CB-8E2A-2951-AECC3F6D99DF}"/>
                  </a:ext>
                </a:extLst>
              </p:cNvPr>
              <p:cNvSpPr txBox="1"/>
              <p:nvPr/>
            </p:nvSpPr>
            <p:spPr>
              <a:xfrm>
                <a:off x="4863068" y="3300440"/>
                <a:ext cx="4519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F1EA15-04CB-8E2A-2951-AECC3F6D9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068" y="3300440"/>
                <a:ext cx="45194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915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take an action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maximize cumulative reward in future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Value function</a:t>
                </a:r>
              </a:p>
              <a:p>
                <a:pPr lvl="2"/>
                <a:r>
                  <a:rPr lang="en-US" dirty="0"/>
                  <a:t>State-action value</a:t>
                </a:r>
              </a:p>
              <a:p>
                <a:pPr lvl="2"/>
                <a:endParaRPr lang="en-US" dirty="0"/>
              </a:p>
              <a:p>
                <a:pPr lvl="2"/>
                <a:r>
                  <a:rPr lang="en-US" dirty="0"/>
                  <a:t>State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Goal: choose an action that leads to a highest value state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48431" y="2357306"/>
                <a:ext cx="84057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,……,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,……,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431" y="2357306"/>
                <a:ext cx="8405774" cy="461665"/>
              </a:xfrm>
              <a:prstGeom prst="rect">
                <a:avLst/>
              </a:prstGeom>
              <a:blipFill>
                <a:blip r:embed="rId3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780460" y="2862635"/>
            <a:ext cx="9275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History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732328" y="2806117"/>
            <a:ext cx="32968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5570291" y="2818700"/>
            <a:ext cx="4039298" cy="452434"/>
            <a:chOff x="5570291" y="2818700"/>
            <a:chExt cx="4039298" cy="452434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570291" y="2818700"/>
              <a:ext cx="4039298" cy="1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7176292" y="2871024"/>
              <a:ext cx="8737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Future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32090" y="3436936"/>
                <a:ext cx="2810128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090" y="3436936"/>
                <a:ext cx="2810128" cy="778931"/>
              </a:xfrm>
              <a:prstGeom prst="rect">
                <a:avLst/>
              </a:prstGeom>
              <a:blipFill>
                <a:blip r:embed="rId4"/>
                <a:stretch>
                  <a:fillRect l="-901" t="-109524" b="-169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5532438" y="2461382"/>
            <a:ext cx="327505" cy="32750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239001" y="2459794"/>
            <a:ext cx="534987" cy="32750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399271" y="2463604"/>
            <a:ext cx="373379" cy="32750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711190" y="2787299"/>
            <a:ext cx="3874771" cy="1004258"/>
            <a:chOff x="5711190" y="2787299"/>
            <a:chExt cx="3874771" cy="1004258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5711190" y="2815590"/>
              <a:ext cx="858512" cy="975967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9" idx="2"/>
            </p:cNvCxnSpPr>
            <p:nvPr/>
          </p:nvCxnSpPr>
          <p:spPr>
            <a:xfrm flipH="1">
              <a:off x="6627944" y="2787299"/>
              <a:ext cx="878551" cy="969312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0" idx="2"/>
            </p:cNvCxnSpPr>
            <p:nvPr/>
          </p:nvCxnSpPr>
          <p:spPr>
            <a:xfrm flipH="1">
              <a:off x="6721131" y="2791109"/>
              <a:ext cx="2864830" cy="977151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100952" y="3662021"/>
            <a:ext cx="4555224" cy="1027868"/>
            <a:chOff x="5989739" y="3674378"/>
            <a:chExt cx="4555224" cy="1027868"/>
          </a:xfrm>
        </p:grpSpPr>
        <p:sp>
          <p:nvSpPr>
            <p:cNvPr id="32" name="TextBox 31"/>
            <p:cNvSpPr txBox="1"/>
            <p:nvPr/>
          </p:nvSpPr>
          <p:spPr>
            <a:xfrm>
              <a:off x="7357147" y="4332914"/>
              <a:ext cx="3187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Why do we need this?</a:t>
              </a:r>
            </a:p>
          </p:txBody>
        </p:sp>
        <p:cxnSp>
          <p:nvCxnSpPr>
            <p:cNvPr id="33" name="Straight Arrow Connector 32"/>
            <p:cNvCxnSpPr>
              <a:stCxn id="32" idx="1"/>
              <a:endCxn id="36" idx="2"/>
            </p:cNvCxnSpPr>
            <p:nvPr/>
          </p:nvCxnSpPr>
          <p:spPr>
            <a:xfrm flipH="1" flipV="1">
              <a:off x="6216242" y="4039299"/>
              <a:ext cx="1140905" cy="47828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5989739" y="3674378"/>
              <a:ext cx="453006" cy="36492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85225" y="4009938"/>
            <a:ext cx="3984772" cy="369332"/>
            <a:chOff x="285225" y="4009938"/>
            <a:chExt cx="3984772" cy="369332"/>
          </a:xfrm>
        </p:grpSpPr>
        <p:sp>
          <p:nvSpPr>
            <p:cNvPr id="40" name="TextBox 39"/>
            <p:cNvSpPr txBox="1"/>
            <p:nvPr/>
          </p:nvSpPr>
          <p:spPr>
            <a:xfrm>
              <a:off x="285225" y="4009938"/>
              <a:ext cx="3884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With respect to a particular policy!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V="1">
              <a:off x="3624044" y="4018328"/>
              <a:ext cx="645953" cy="19294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7096291" y="3684715"/>
            <a:ext cx="4654338" cy="369332"/>
            <a:chOff x="7219860" y="3622930"/>
            <a:chExt cx="4654338" cy="369332"/>
          </a:xfrm>
        </p:grpSpPr>
        <p:sp>
          <p:nvSpPr>
            <p:cNvPr id="21" name="TextBox 20"/>
            <p:cNvSpPr txBox="1"/>
            <p:nvPr/>
          </p:nvSpPr>
          <p:spPr>
            <a:xfrm>
              <a:off x="7562217" y="3622930"/>
              <a:ext cx="4311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Oftentimes approximation is needed</a:t>
              </a:r>
            </a:p>
          </p:txBody>
        </p:sp>
        <p:cxnSp>
          <p:nvCxnSpPr>
            <p:cNvPr id="25" name="Straight Arrow Connector 24"/>
            <p:cNvCxnSpPr>
              <a:stCxn id="21" idx="1"/>
            </p:cNvCxnSpPr>
            <p:nvPr/>
          </p:nvCxnSpPr>
          <p:spPr>
            <a:xfrm flipH="1">
              <a:off x="7219860" y="3807596"/>
              <a:ext cx="342357" cy="16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064" y="2478847"/>
            <a:ext cx="4285979" cy="294687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8B0F0BA-09F1-00F4-C18D-E303836C4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C43AA3F-833C-9B77-F5ED-F1063763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F9A6FB-AC06-616F-0038-F994E6DA766D}"/>
                  </a:ext>
                </a:extLst>
              </p:cNvPr>
              <p:cNvSpPr txBox="1"/>
              <p:nvPr/>
            </p:nvSpPr>
            <p:spPr>
              <a:xfrm>
                <a:off x="3633478" y="2869875"/>
                <a:ext cx="4519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F9A6FB-AC06-616F-0038-F994E6DA7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478" y="2869875"/>
                <a:ext cx="45194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588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taking by value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Shortest path as an example</a:t>
            </a:r>
          </a:p>
          <a:p>
            <a:pPr lvl="1"/>
            <a:r>
              <a:rPr lang="en-US" dirty="0"/>
              <a:t>State: current node</a:t>
            </a:r>
          </a:p>
          <a:p>
            <a:pPr lvl="1"/>
            <a:r>
              <a:rPr lang="en-US" dirty="0"/>
              <a:t>Action: take an outgoing edge</a:t>
            </a:r>
          </a:p>
          <a:p>
            <a:pPr lvl="1"/>
            <a:r>
              <a:rPr lang="en-US" dirty="0"/>
              <a:t>Reward: (negative) edge weight</a:t>
            </a:r>
          </a:p>
          <a:p>
            <a:pPr lvl="1"/>
            <a:r>
              <a:rPr lang="en-US" dirty="0"/>
              <a:t>Value: shortest distance to the target node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18150" y="3482963"/>
            <a:ext cx="5184778" cy="2462990"/>
            <a:chOff x="3528811" y="3159987"/>
            <a:chExt cx="5184778" cy="2462990"/>
          </a:xfrm>
        </p:grpSpPr>
        <p:sp>
          <p:nvSpPr>
            <p:cNvPr id="8" name="Oval 7"/>
            <p:cNvSpPr/>
            <p:nvPr/>
          </p:nvSpPr>
          <p:spPr>
            <a:xfrm>
              <a:off x="4383110" y="3554569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5482272" y="3576222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3528811" y="4237149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6116392" y="5009883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17961" y="5065690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915142" y="4572000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872860" y="3286393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cxnSp>
          <p:nvCxnSpPr>
            <p:cNvPr id="15" name="Straight Arrow Connector 14"/>
            <p:cNvCxnSpPr>
              <a:stCxn id="10" idx="7"/>
              <a:endCxn id="8" idx="3"/>
            </p:cNvCxnSpPr>
            <p:nvPr/>
          </p:nvCxnSpPr>
          <p:spPr>
            <a:xfrm flipV="1">
              <a:off x="3814624" y="3840382"/>
              <a:ext cx="617524" cy="44580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5"/>
              <a:endCxn id="12" idx="1"/>
            </p:cNvCxnSpPr>
            <p:nvPr/>
          </p:nvCxnSpPr>
          <p:spPr>
            <a:xfrm>
              <a:off x="3814624" y="4522962"/>
              <a:ext cx="952375" cy="59176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6"/>
              <a:endCxn id="9" idx="2"/>
            </p:cNvCxnSpPr>
            <p:nvPr/>
          </p:nvCxnSpPr>
          <p:spPr>
            <a:xfrm>
              <a:off x="4717961" y="3721995"/>
              <a:ext cx="764311" cy="216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3" idx="1"/>
              <a:endCxn id="14" idx="4"/>
            </p:cNvCxnSpPr>
            <p:nvPr/>
          </p:nvCxnSpPr>
          <p:spPr>
            <a:xfrm flipH="1" flipV="1">
              <a:off x="7040286" y="3621244"/>
              <a:ext cx="923894" cy="99979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6"/>
              <a:endCxn id="14" idx="2"/>
            </p:cNvCxnSpPr>
            <p:nvPr/>
          </p:nvCxnSpPr>
          <p:spPr>
            <a:xfrm flipV="1">
              <a:off x="5817123" y="3453819"/>
              <a:ext cx="1055737" cy="28982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6"/>
              <a:endCxn id="11" idx="2"/>
            </p:cNvCxnSpPr>
            <p:nvPr/>
          </p:nvCxnSpPr>
          <p:spPr>
            <a:xfrm flipV="1">
              <a:off x="5052812" y="5177309"/>
              <a:ext cx="1063580" cy="5580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1" idx="6"/>
              <a:endCxn id="13" idx="2"/>
            </p:cNvCxnSpPr>
            <p:nvPr/>
          </p:nvCxnSpPr>
          <p:spPr>
            <a:xfrm flipV="1">
              <a:off x="6451243" y="4739426"/>
              <a:ext cx="1463899" cy="43788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2" idx="7"/>
              <a:endCxn id="9" idx="3"/>
            </p:cNvCxnSpPr>
            <p:nvPr/>
          </p:nvCxnSpPr>
          <p:spPr>
            <a:xfrm flipV="1">
              <a:off x="5003774" y="3862035"/>
              <a:ext cx="527536" cy="125269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8024199" y="3393865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</a:t>
              </a:r>
            </a:p>
          </p:txBody>
        </p:sp>
        <p:cxnSp>
          <p:nvCxnSpPr>
            <p:cNvPr id="24" name="Straight Arrow Connector 23"/>
            <p:cNvCxnSpPr>
              <a:stCxn id="13" idx="0"/>
              <a:endCxn id="23" idx="4"/>
            </p:cNvCxnSpPr>
            <p:nvPr/>
          </p:nvCxnSpPr>
          <p:spPr>
            <a:xfrm flipV="1">
              <a:off x="8082568" y="3728716"/>
              <a:ext cx="109057" cy="84328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4" idx="6"/>
              <a:endCxn id="23" idx="2"/>
            </p:cNvCxnSpPr>
            <p:nvPr/>
          </p:nvCxnSpPr>
          <p:spPr>
            <a:xfrm>
              <a:off x="7207711" y="3453819"/>
              <a:ext cx="816488" cy="10747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790681" y="3743648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950060" y="478657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26003" y="3344653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4094" y="420266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41158" y="5253645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46702" y="5017561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69722" y="328110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31677" y="4017933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198434" y="396984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542562" y="315998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36" name="Straight Arrow Connector 35"/>
            <p:cNvCxnSpPr>
              <a:stCxn id="12" idx="7"/>
              <a:endCxn id="14" idx="3"/>
            </p:cNvCxnSpPr>
            <p:nvPr/>
          </p:nvCxnSpPr>
          <p:spPr>
            <a:xfrm flipV="1">
              <a:off x="5003774" y="3572206"/>
              <a:ext cx="1918124" cy="15425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116392" y="4145858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0467362" y="5274578"/>
                <a:ext cx="11123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7362" y="5274578"/>
                <a:ext cx="1112356" cy="276999"/>
              </a:xfrm>
              <a:prstGeom prst="rect">
                <a:avLst/>
              </a:prstGeom>
              <a:blipFill>
                <a:blip r:embed="rId2"/>
                <a:stretch>
                  <a:fillRect l="-2732" t="-2174" r="-4372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907783" y="3412223"/>
                <a:ext cx="9028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7783" y="3412223"/>
                <a:ext cx="902875" cy="276999"/>
              </a:xfrm>
              <a:prstGeom prst="rect">
                <a:avLst/>
              </a:prstGeom>
              <a:blipFill>
                <a:blip r:embed="rId3"/>
                <a:stretch>
                  <a:fillRect l="-3378" r="-608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209013" y="3286388"/>
                <a:ext cx="11240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013" y="3286388"/>
                <a:ext cx="1124026" cy="276999"/>
              </a:xfrm>
              <a:prstGeom prst="rect">
                <a:avLst/>
              </a:prstGeom>
              <a:blipFill>
                <a:blip r:embed="rId4"/>
                <a:stretch>
                  <a:fillRect l="-2717" r="-4348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579839" y="5706611"/>
                <a:ext cx="10978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839" y="5706611"/>
                <a:ext cx="1097865" cy="276999"/>
              </a:xfrm>
              <a:prstGeom prst="rect">
                <a:avLst/>
              </a:prstGeom>
              <a:blipFill>
                <a:blip r:embed="rId5"/>
                <a:stretch>
                  <a:fillRect l="-2762" r="-4420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900330" y="3567420"/>
                <a:ext cx="1119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330" y="3567420"/>
                <a:ext cx="1119345" cy="276999"/>
              </a:xfrm>
              <a:prstGeom prst="rect">
                <a:avLst/>
              </a:prstGeom>
              <a:blipFill>
                <a:blip r:embed="rId6"/>
                <a:stretch>
                  <a:fillRect l="-2717" r="-434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094987" y="5756945"/>
                <a:ext cx="10920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987" y="5756945"/>
                <a:ext cx="1092094" cy="276999"/>
              </a:xfrm>
              <a:prstGeom prst="rect">
                <a:avLst/>
              </a:prstGeom>
              <a:blipFill>
                <a:blip r:embed="rId7"/>
                <a:stretch>
                  <a:fillRect l="-2793" r="-4469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144546" y="4624431"/>
                <a:ext cx="11128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546" y="4624431"/>
                <a:ext cx="1112869" cy="276999"/>
              </a:xfrm>
              <a:prstGeom prst="rect">
                <a:avLst/>
              </a:prstGeom>
              <a:blipFill>
                <a:blip r:embed="rId8"/>
                <a:stretch>
                  <a:fillRect l="-2747" r="-494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036263" y="4246929"/>
                <a:ext cx="11090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263" y="4246929"/>
                <a:ext cx="1109086" cy="276999"/>
              </a:xfrm>
              <a:prstGeom prst="rect">
                <a:avLst/>
              </a:prstGeom>
              <a:blipFill>
                <a:blip r:embed="rId9"/>
                <a:stretch>
                  <a:fillRect l="-2747" r="-4945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7650760" y="2768367"/>
            <a:ext cx="275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Now how should we act? 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6829398" y="3758696"/>
            <a:ext cx="3623551" cy="702016"/>
            <a:chOff x="4023281" y="3452497"/>
            <a:chExt cx="3623551" cy="702016"/>
          </a:xfrm>
        </p:grpSpPr>
        <p:sp>
          <p:nvSpPr>
            <p:cNvPr id="58" name="Oval 57"/>
            <p:cNvSpPr/>
            <p:nvPr/>
          </p:nvSpPr>
          <p:spPr>
            <a:xfrm>
              <a:off x="7525712" y="3452497"/>
              <a:ext cx="121120" cy="12112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4023281" y="4033393"/>
              <a:ext cx="121120" cy="12112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992252" y="3668156"/>
              <a:ext cx="121120" cy="12112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6221974" y="3551329"/>
              <a:ext cx="121120" cy="12112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8472881" y="6128158"/>
            <a:ext cx="2395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w.r.t.</a:t>
            </a:r>
            <a:r>
              <a:rPr lang="en-US" sz="1600" i="1" dirty="0"/>
              <a:t> optimal policy</a:t>
            </a:r>
          </a:p>
        </p:txBody>
      </p:sp>
      <p:sp>
        <p:nvSpPr>
          <p:cNvPr id="38" name="Date Placeholder 37">
            <a:extLst>
              <a:ext uri="{FF2B5EF4-FFF2-40B4-BE49-F238E27FC236}">
                <a16:creationId xmlns:a16="http://schemas.microsoft.com/office/drawing/2014/main" id="{FEF13D46-B022-1550-00A9-FFCC9875A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9860F622-9AB4-92D8-01F1-5005827C4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CA1714-EB6A-269F-561D-91BF49E1AD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99063" y="2235017"/>
            <a:ext cx="2857500" cy="4220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EB5725-78A3-3A6A-3D9A-36DED450BA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4848" y="2709540"/>
            <a:ext cx="2857500" cy="35692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7E4B3C7-C50A-DFEB-221A-7EB3006A76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04853" y="3099664"/>
            <a:ext cx="2857500" cy="35692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B791C9A-CA96-EB90-50CF-7E4CABF220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0861" y="3480060"/>
            <a:ext cx="4448707" cy="356926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A93996E-B054-220F-4B82-65EC15F57BF8}"/>
              </a:ext>
            </a:extLst>
          </p:cNvPr>
          <p:cNvSpPr/>
          <p:nvPr/>
        </p:nvSpPr>
        <p:spPr>
          <a:xfrm>
            <a:off x="11606603" y="3334706"/>
            <a:ext cx="515155" cy="432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20A1B46-2087-17D5-493B-3AD0102BF71E}"/>
              </a:ext>
            </a:extLst>
          </p:cNvPr>
          <p:cNvSpPr/>
          <p:nvPr/>
        </p:nvSpPr>
        <p:spPr>
          <a:xfrm>
            <a:off x="11203028" y="5235678"/>
            <a:ext cx="515155" cy="432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38F1538-FD28-4B7A-00CF-80DB954CDB6A}"/>
              </a:ext>
            </a:extLst>
          </p:cNvPr>
          <p:cNvSpPr/>
          <p:nvPr/>
        </p:nvSpPr>
        <p:spPr>
          <a:xfrm>
            <a:off x="9982200" y="3069553"/>
            <a:ext cx="515155" cy="432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4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2" grpId="0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taking by value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Shortest path as an example</a:t>
            </a:r>
          </a:p>
          <a:p>
            <a:pPr lvl="1"/>
            <a:r>
              <a:rPr lang="en-US" dirty="0"/>
              <a:t>State: current node</a:t>
            </a:r>
          </a:p>
          <a:p>
            <a:pPr lvl="1"/>
            <a:r>
              <a:rPr lang="en-US" dirty="0"/>
              <a:t>Action: take an outgoing edge</a:t>
            </a:r>
          </a:p>
          <a:p>
            <a:pPr lvl="1"/>
            <a:r>
              <a:rPr lang="en-US" dirty="0"/>
              <a:t>Reward: (negative) edge weight</a:t>
            </a:r>
          </a:p>
          <a:p>
            <a:pPr lvl="1"/>
            <a:r>
              <a:rPr lang="en-US" dirty="0"/>
              <a:t>Value: </a:t>
            </a:r>
            <a:r>
              <a:rPr lang="en-US" u="sng" dirty="0"/>
              <a:t>expected</a:t>
            </a:r>
            <a:r>
              <a:rPr lang="en-US" dirty="0"/>
              <a:t> shortest distance to the target node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6431402" y="3617187"/>
            <a:ext cx="5259947" cy="2719514"/>
            <a:chOff x="3528811" y="3159987"/>
            <a:chExt cx="5259947" cy="2719514"/>
          </a:xfrm>
        </p:grpSpPr>
        <p:sp>
          <p:nvSpPr>
            <p:cNvPr id="46" name="Oval 45"/>
            <p:cNvSpPr/>
            <p:nvPr/>
          </p:nvSpPr>
          <p:spPr>
            <a:xfrm>
              <a:off x="4383110" y="3554569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5482272" y="3576222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3528811" y="4237149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6116392" y="5009883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58" name="Oval 57"/>
            <p:cNvSpPr/>
            <p:nvPr/>
          </p:nvSpPr>
          <p:spPr>
            <a:xfrm>
              <a:off x="4717961" y="5065690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7915142" y="4572000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6872860" y="3286393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61" name="Oval 60"/>
            <p:cNvSpPr/>
            <p:nvPr/>
          </p:nvSpPr>
          <p:spPr>
            <a:xfrm>
              <a:off x="8024199" y="3393865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</a:t>
              </a: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3790681" y="3159987"/>
              <a:ext cx="4922908" cy="2462990"/>
              <a:chOff x="3790681" y="3159987"/>
              <a:chExt cx="4922908" cy="2462990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3790681" y="3743648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950060" y="4786577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926003" y="3344653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954094" y="4202667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441158" y="5253645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7146702" y="5017561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169722" y="3281107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131677" y="4017933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8198434" y="3969847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7542562" y="3159987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6116392" y="4145858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9</a:t>
                </a: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6019800" y="5571724"/>
              <a:ext cx="27689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Example credit: Jiang, UIUC CS-498</a:t>
              </a: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3814624" y="3453819"/>
              <a:ext cx="4497310" cy="1779297"/>
              <a:chOff x="3814624" y="3453819"/>
              <a:chExt cx="4497310" cy="1779297"/>
            </a:xfrm>
          </p:grpSpPr>
          <p:cxnSp>
            <p:nvCxnSpPr>
              <p:cNvPr id="76" name="Straight Arrow Connector 75"/>
              <p:cNvCxnSpPr>
                <a:stCxn id="56" idx="7"/>
                <a:endCxn id="46" idx="3"/>
              </p:cNvCxnSpPr>
              <p:nvPr/>
            </p:nvCxnSpPr>
            <p:spPr>
              <a:xfrm flipV="1">
                <a:off x="3814624" y="3840382"/>
                <a:ext cx="617524" cy="44580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>
                <a:stCxn id="56" idx="5"/>
                <a:endCxn id="64" idx="0"/>
              </p:cNvCxnSpPr>
              <p:nvPr/>
            </p:nvCxnSpPr>
            <p:spPr>
              <a:xfrm>
                <a:off x="3814624" y="4522962"/>
                <a:ext cx="393014" cy="26361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/>
              <p:cNvSpPr txBox="1"/>
              <p:nvPr/>
            </p:nvSpPr>
            <p:spPr>
              <a:xfrm rot="19487134">
                <a:off x="4358528" y="3997065"/>
                <a:ext cx="9433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P=0.2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 rot="1772621">
                <a:off x="4264475" y="4741118"/>
                <a:ext cx="9433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P=0.8</a:t>
                </a:r>
              </a:p>
            </p:txBody>
          </p:sp>
          <p:cxnSp>
            <p:nvCxnSpPr>
              <p:cNvPr id="80" name="Straight Arrow Connector 79"/>
              <p:cNvCxnSpPr>
                <a:stCxn id="46" idx="6"/>
                <a:endCxn id="47" idx="2"/>
              </p:cNvCxnSpPr>
              <p:nvPr/>
            </p:nvCxnSpPr>
            <p:spPr>
              <a:xfrm>
                <a:off x="4717961" y="3721995"/>
                <a:ext cx="764311" cy="2165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>
                <a:stCxn id="59" idx="1"/>
                <a:endCxn id="60" idx="4"/>
              </p:cNvCxnSpPr>
              <p:nvPr/>
            </p:nvCxnSpPr>
            <p:spPr>
              <a:xfrm flipH="1" flipV="1">
                <a:off x="7040286" y="3621244"/>
                <a:ext cx="923894" cy="99979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>
                <a:stCxn id="47" idx="6"/>
                <a:endCxn id="60" idx="2"/>
              </p:cNvCxnSpPr>
              <p:nvPr/>
            </p:nvCxnSpPr>
            <p:spPr>
              <a:xfrm flipV="1">
                <a:off x="5817123" y="3453819"/>
                <a:ext cx="1055737" cy="28982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>
                <a:stCxn id="58" idx="6"/>
                <a:endCxn id="57" idx="2"/>
              </p:cNvCxnSpPr>
              <p:nvPr/>
            </p:nvCxnSpPr>
            <p:spPr>
              <a:xfrm flipV="1">
                <a:off x="5052812" y="5177309"/>
                <a:ext cx="1063580" cy="5580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>
                <a:stCxn id="57" idx="6"/>
              </p:cNvCxnSpPr>
              <p:nvPr/>
            </p:nvCxnSpPr>
            <p:spPr>
              <a:xfrm flipV="1">
                <a:off x="6451243" y="4991586"/>
                <a:ext cx="680434" cy="18572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>
                <a:stCxn id="58" idx="7"/>
                <a:endCxn id="47" idx="3"/>
              </p:cNvCxnSpPr>
              <p:nvPr/>
            </p:nvCxnSpPr>
            <p:spPr>
              <a:xfrm flipV="1">
                <a:off x="5003774" y="3862035"/>
                <a:ext cx="527536" cy="125269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>
                <a:stCxn id="59" idx="0"/>
                <a:endCxn id="61" idx="4"/>
              </p:cNvCxnSpPr>
              <p:nvPr/>
            </p:nvCxnSpPr>
            <p:spPr>
              <a:xfrm flipV="1">
                <a:off x="8082568" y="3728716"/>
                <a:ext cx="109057" cy="84328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>
                <a:stCxn id="60" idx="6"/>
                <a:endCxn id="61" idx="2"/>
              </p:cNvCxnSpPr>
              <p:nvPr/>
            </p:nvCxnSpPr>
            <p:spPr>
              <a:xfrm>
                <a:off x="7207711" y="3453819"/>
                <a:ext cx="816488" cy="10747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stCxn id="58" idx="7"/>
                <a:endCxn id="60" idx="3"/>
              </p:cNvCxnSpPr>
              <p:nvPr/>
            </p:nvCxnSpPr>
            <p:spPr>
              <a:xfrm flipV="1">
                <a:off x="5003774" y="3572206"/>
                <a:ext cx="1918124" cy="154252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>
                <a:stCxn id="64" idx="0"/>
                <a:endCxn id="47" idx="3"/>
              </p:cNvCxnSpPr>
              <p:nvPr/>
            </p:nvCxnSpPr>
            <p:spPr>
              <a:xfrm flipV="1">
                <a:off x="4207638" y="3862035"/>
                <a:ext cx="1323672" cy="924542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>
                <a:stCxn id="64" idx="0"/>
                <a:endCxn id="58" idx="1"/>
              </p:cNvCxnSpPr>
              <p:nvPr/>
            </p:nvCxnSpPr>
            <p:spPr>
              <a:xfrm>
                <a:off x="4207638" y="4786577"/>
                <a:ext cx="559361" cy="328151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>
                <a:endCxn id="61" idx="3"/>
              </p:cNvCxnSpPr>
              <p:nvPr/>
            </p:nvCxnSpPr>
            <p:spPr>
              <a:xfrm flipV="1">
                <a:off x="7121546" y="3679678"/>
                <a:ext cx="951691" cy="1306230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>
                <a:endCxn id="59" idx="2"/>
              </p:cNvCxnSpPr>
              <p:nvPr/>
            </p:nvCxnSpPr>
            <p:spPr>
              <a:xfrm flipV="1">
                <a:off x="7117978" y="4739426"/>
                <a:ext cx="797164" cy="256175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/>
              <p:cNvSpPr txBox="1"/>
              <p:nvPr/>
            </p:nvSpPr>
            <p:spPr>
              <a:xfrm>
                <a:off x="6659988" y="4407808"/>
                <a:ext cx="9433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P=0.5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7368557" y="4847730"/>
                <a:ext cx="9433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P=0.5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11000063" y="5383635"/>
                <a:ext cx="11123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0063" y="5383635"/>
                <a:ext cx="1112356" cy="276999"/>
              </a:xfrm>
              <a:prstGeom prst="rect">
                <a:avLst/>
              </a:prstGeom>
              <a:blipFill>
                <a:blip r:embed="rId2"/>
                <a:stretch>
                  <a:fillRect l="-2732" t="-2174" r="-4372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10995867" y="3546447"/>
                <a:ext cx="9028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5867" y="3546447"/>
                <a:ext cx="902875" cy="276999"/>
              </a:xfrm>
              <a:prstGeom prst="rect">
                <a:avLst/>
              </a:prstGeom>
              <a:blipFill>
                <a:blip r:embed="rId3"/>
                <a:stretch>
                  <a:fillRect l="-3378" r="-540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9288708" y="3403834"/>
                <a:ext cx="11240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8708" y="3403834"/>
                <a:ext cx="1124026" cy="276999"/>
              </a:xfrm>
              <a:prstGeom prst="rect">
                <a:avLst/>
              </a:prstGeom>
              <a:blipFill>
                <a:blip r:embed="rId4"/>
                <a:stretch>
                  <a:fillRect l="-2717" r="-4348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1016212" y="4649597"/>
                <a:ext cx="42736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−5+0.5×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+0.5×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212" y="4649597"/>
                <a:ext cx="4273670" cy="276999"/>
              </a:xfrm>
              <a:prstGeom prst="rect">
                <a:avLst/>
              </a:prstGeom>
              <a:blipFill>
                <a:blip r:embed="rId5"/>
                <a:stretch>
                  <a:fillRect t="-4545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887135" y="5039686"/>
                <a:ext cx="561628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,−2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+0.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+0.8×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dirty="0"/>
                  <a:t>          </a:t>
                </a:r>
                <a:r>
                  <a:rPr lang="zh-CN" altLang="en-US" b="0" dirty="0"/>
                  <a:t>    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35" y="5039686"/>
                <a:ext cx="5616281" cy="553998"/>
              </a:xfrm>
              <a:prstGeom prst="rect">
                <a:avLst/>
              </a:prstGeom>
              <a:blipFill>
                <a:blip r:embed="rId6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8042943" y="3701643"/>
                <a:ext cx="11240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943" y="3701643"/>
                <a:ext cx="1124026" cy="276999"/>
              </a:xfrm>
              <a:prstGeom prst="rect">
                <a:avLst/>
              </a:prstGeom>
              <a:blipFill>
                <a:blip r:embed="rId7"/>
                <a:stretch>
                  <a:fillRect l="-2162" r="-432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6142836" y="3844256"/>
                <a:ext cx="11240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836" y="3844256"/>
                <a:ext cx="1124026" cy="276999"/>
              </a:xfrm>
              <a:prstGeom prst="rect">
                <a:avLst/>
              </a:prstGeom>
              <a:blipFill>
                <a:blip r:embed="rId8"/>
                <a:stretch>
                  <a:fillRect l="-2174" r="-4348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/>
              <p:cNvSpPr/>
              <p:nvPr/>
            </p:nvSpPr>
            <p:spPr>
              <a:xfrm>
                <a:off x="8753987" y="5790393"/>
                <a:ext cx="12825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3" name="Rectangle 1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3987" y="5790393"/>
                <a:ext cx="128253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143"/>
              <p:cNvSpPr/>
              <p:nvPr/>
            </p:nvSpPr>
            <p:spPr>
              <a:xfrm>
                <a:off x="6962937" y="5907839"/>
                <a:ext cx="12825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4" name="Rectangle 1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937" y="5907839"/>
                <a:ext cx="128253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3405775" y="5322815"/>
            <a:ext cx="2789339" cy="304262"/>
            <a:chOff x="3280095" y="5322815"/>
            <a:chExt cx="2789339" cy="3042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/>
                <p:cNvSpPr txBox="1"/>
                <p:nvPr/>
              </p:nvSpPr>
              <p:spPr>
                <a:xfrm>
                  <a:off x="4322428" y="5350078"/>
                  <a:ext cx="53059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−9.2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5" name="Text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2428" y="5350078"/>
                  <a:ext cx="530594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149" r="-11494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7" name="Straight Connector 146"/>
            <p:cNvCxnSpPr/>
            <p:nvPr/>
          </p:nvCxnSpPr>
          <p:spPr>
            <a:xfrm>
              <a:off x="3280095" y="5322815"/>
              <a:ext cx="2789339" cy="419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TextBox 147"/>
          <p:cNvSpPr txBox="1"/>
          <p:nvPr/>
        </p:nvSpPr>
        <p:spPr>
          <a:xfrm>
            <a:off x="7650760" y="2768367"/>
            <a:ext cx="275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Now how should we act? </a:t>
            </a:r>
          </a:p>
        </p:txBody>
      </p:sp>
      <p:grpSp>
        <p:nvGrpSpPr>
          <p:cNvPr id="149" name="Group 148"/>
          <p:cNvGrpSpPr/>
          <p:nvPr/>
        </p:nvGrpSpPr>
        <p:grpSpPr>
          <a:xfrm>
            <a:off x="6917482" y="3905503"/>
            <a:ext cx="3623551" cy="702016"/>
            <a:chOff x="4023281" y="3452497"/>
            <a:chExt cx="3623551" cy="702016"/>
          </a:xfrm>
        </p:grpSpPr>
        <p:sp>
          <p:nvSpPr>
            <p:cNvPr id="150" name="Oval 149"/>
            <p:cNvSpPr/>
            <p:nvPr/>
          </p:nvSpPr>
          <p:spPr>
            <a:xfrm>
              <a:off x="7525712" y="3452497"/>
              <a:ext cx="121120" cy="12112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4023281" y="4033393"/>
              <a:ext cx="121120" cy="12112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4992252" y="3668156"/>
              <a:ext cx="121120" cy="12112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6221974" y="3551329"/>
              <a:ext cx="121120" cy="12112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8451213" y="6258167"/>
            <a:ext cx="2395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w.r.t.</a:t>
            </a:r>
            <a:r>
              <a:rPr lang="en-US" sz="1600" i="1" dirty="0"/>
              <a:t> optimal policy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D94B2BD-47A6-19F3-2FE6-7EF9A72B2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CF925-94B1-2C54-6F36-FBDBCE538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339943-386D-1FD6-E739-41F1D53CBC71}"/>
              </a:ext>
            </a:extLst>
          </p:cNvPr>
          <p:cNvSpPr/>
          <p:nvPr/>
        </p:nvSpPr>
        <p:spPr>
          <a:xfrm>
            <a:off x="8936676" y="5373125"/>
            <a:ext cx="492546" cy="4855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3CD6B6-1AD4-3516-0CBB-94089FEAA358}"/>
              </a:ext>
            </a:extLst>
          </p:cNvPr>
          <p:cNvSpPr/>
          <p:nvPr/>
        </p:nvSpPr>
        <p:spPr>
          <a:xfrm>
            <a:off x="6357856" y="4622606"/>
            <a:ext cx="492546" cy="4855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8" grpId="0"/>
      <p:bldP spid="95" grpId="0"/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1373</Words>
  <Application>Microsoft Macintosh PowerPoint</Application>
  <PresentationFormat>Widescreen</PresentationFormat>
  <Paragraphs>352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Office Theme</vt:lpstr>
      <vt:lpstr>Elements of Reinforcement Learning</vt:lpstr>
      <vt:lpstr>Outline</vt:lpstr>
      <vt:lpstr>Action taking in reinforcement learning</vt:lpstr>
      <vt:lpstr>Reward in reinforcement learning</vt:lpstr>
      <vt:lpstr>How to take an action </vt:lpstr>
      <vt:lpstr>How to take an action </vt:lpstr>
      <vt:lpstr>How to take an action </vt:lpstr>
      <vt:lpstr>Action taking by value function</vt:lpstr>
      <vt:lpstr>Action taking by value function</vt:lpstr>
      <vt:lpstr>Policy</vt:lpstr>
      <vt:lpstr>Recap: how to take an action </vt:lpstr>
      <vt:lpstr>Prediction vs. Control </vt:lpstr>
      <vt:lpstr>Model</vt:lpstr>
      <vt:lpstr>Model</vt:lpstr>
      <vt:lpstr>Model</vt:lpstr>
      <vt:lpstr>(Estimated) Model</vt:lpstr>
      <vt:lpstr>Models</vt:lpstr>
      <vt:lpstr>Takeaways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Reinforcement Learning</dc:title>
  <dc:creator>wang hongning</dc:creator>
  <cp:lastModifiedBy>hongning wang</cp:lastModifiedBy>
  <cp:revision>46</cp:revision>
  <dcterms:created xsi:type="dcterms:W3CDTF">2020-08-23T01:06:06Z</dcterms:created>
  <dcterms:modified xsi:type="dcterms:W3CDTF">2025-10-10T05:58:38Z</dcterms:modified>
</cp:coreProperties>
</file>